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layfair Displ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F43511-7D57-432D-AB45-DA1D9741A607}">
  <a:tblStyle styleId="{0CF43511-7D57-432D-AB45-DA1D9741A6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layfairDisplay-regular.fntdata"/><Relationship Id="rId21" Type="http://schemas.openxmlformats.org/officeDocument/2006/relationships/slide" Target="slides/slide15.xml"/><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PlayfairDispl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Quick Introduction - introduce ourselves and tell the audience about our project (Taxi Route Finder)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d02fb903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d02fb903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Distance: travel distance</a:t>
            </a:r>
            <a:endParaRPr/>
          </a:p>
          <a:p>
            <a:pPr indent="0" lvl="0" marL="0" rtl="0" algn="l">
              <a:spcBef>
                <a:spcPts val="0"/>
              </a:spcBef>
              <a:spcAft>
                <a:spcPts val="0"/>
              </a:spcAft>
              <a:buNone/>
            </a:pPr>
            <a:r>
              <a:rPr lang="en-GB"/>
              <a:t>Traffic: random value each time, have to consider probability of high/low traffic of each link, over time as historic data is collected get a better idea of probability</a:t>
            </a:r>
            <a:endParaRPr/>
          </a:p>
          <a:p>
            <a:pPr indent="0" lvl="0" marL="0" rtl="0" algn="l">
              <a:spcBef>
                <a:spcPts val="0"/>
              </a:spcBef>
              <a:spcAft>
                <a:spcPts val="0"/>
              </a:spcAft>
              <a:buNone/>
            </a:pPr>
            <a:r>
              <a:rPr lang="en-GB"/>
              <a:t>Passenger: Can the agent pick up additional passengers on the way to current destination? Does it have room? If it hits destination before pick up</a:t>
            </a:r>
            <a:endParaRPr/>
          </a:p>
          <a:p>
            <a:pPr indent="0" lvl="0" marL="0" rtl="0" algn="l">
              <a:spcBef>
                <a:spcPts val="0"/>
              </a:spcBef>
              <a:spcAft>
                <a:spcPts val="0"/>
              </a:spcAft>
              <a:buNone/>
            </a:pPr>
            <a:r>
              <a:rPr lang="en-GB"/>
              <a:t>Destinations: Can the agent drop off a passenger on the way? </a:t>
            </a:r>
            <a:endParaRPr/>
          </a:p>
          <a:p>
            <a:pPr indent="0" lvl="0" marL="0" rtl="0" algn="l">
              <a:spcBef>
                <a:spcPts val="0"/>
              </a:spcBef>
              <a:spcAft>
                <a:spcPts val="0"/>
              </a:spcAft>
              <a:buNone/>
            </a:pPr>
            <a:r>
              <a:rPr lang="en-GB"/>
              <a:t>Other utility: probability of there being an accident, and additional features we decide to add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prioritize? Want to prioritize paths with more passengers or destinations? Is it more important to drop off current passenger first? Weights could change based on state of agent (fuller cab, less important to pick up passengers, more important to drop off)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5d02fb903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d02fb903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Yens algorithm is a way of finding the N shortest loopless paths in a nodal network. Works by repeatedly using a shortest path algorithm such as </a:t>
            </a:r>
            <a:r>
              <a:rPr lang="en-GB" sz="1050">
                <a:highlight>
                  <a:srgbClr val="FFFFFF"/>
                </a:highlight>
              </a:rPr>
              <a:t>Dijkstra's algorith</a:t>
            </a:r>
            <a:r>
              <a:rPr lang="en-GB"/>
              <a:t>m, but removing links from the shortest path to find the next shortest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f56a014d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f56a014d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5f608db6b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f608db6b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cc8ed3d9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cc8ed3d9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Refuel when certain distance is exceeded (static) does not count traffic utility. Can stop by even if he has passengers.</a:t>
            </a:r>
            <a:endParaRPr/>
          </a:p>
          <a:p>
            <a:pPr indent="0" lvl="0" marL="0" rtl="0" algn="l">
              <a:spcBef>
                <a:spcPts val="0"/>
              </a:spcBef>
              <a:spcAft>
                <a:spcPts val="0"/>
              </a:spcAft>
              <a:buNone/>
            </a:pPr>
            <a:r>
              <a:rPr lang="en-GB"/>
              <a:t>Implement a clock or count of something, incrementer ( use execution time to increase traffic )</a:t>
            </a:r>
            <a:endParaRPr/>
          </a:p>
          <a:p>
            <a:pPr indent="0" lvl="0" marL="0" rtl="0" algn="l">
              <a:spcBef>
                <a:spcPts val="0"/>
              </a:spcBef>
              <a:spcAft>
                <a:spcPts val="0"/>
              </a:spcAft>
              <a:buNone/>
            </a:pPr>
            <a:r>
              <a:rPr lang="en-GB"/>
              <a:t>We can prioritize different things for each decision agent depending on their utility values </a:t>
            </a:r>
            <a:endParaRPr/>
          </a:p>
          <a:p>
            <a:pPr indent="0" lvl="0" marL="0" rtl="0" algn="l">
              <a:spcBef>
                <a:spcPts val="0"/>
              </a:spcBef>
              <a:spcAft>
                <a:spcPts val="0"/>
              </a:spcAft>
              <a:buNone/>
            </a:pPr>
            <a:r>
              <a:rPr lang="en-GB"/>
              <a:t>For example, we can set one of the agent taking shortest path and one that always picks up passengers before they head to the destinations...etc.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cc8ed3d9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cc8ed3d9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5cc8ed3d96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cc8ed3d96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Who’s going to talk about what ( John - Introduction,Decision Network) (Richard - Utilities- Execution Sequence) (Jake - Until the End)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5cc8ed3d96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cc8ed3d9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Receives real-time updates on various utility values (from road conditions, traffic time, gas (possibly), etc.) </a:t>
            </a:r>
            <a:endParaRPr/>
          </a:p>
          <a:p>
            <a:pPr indent="0" lvl="0" marL="0" rtl="0" algn="l">
              <a:spcBef>
                <a:spcPts val="0"/>
              </a:spcBef>
              <a:spcAft>
                <a:spcPts val="0"/>
              </a:spcAft>
              <a:buNone/>
            </a:pPr>
            <a:r>
              <a:rPr lang="en-GB"/>
              <a:t>The goal is to make a decision based on these assigned utility values and take a route that will maximize utility.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Utilizing decision theory and utility </a:t>
            </a:r>
            <a:r>
              <a:rPr lang="en-GB"/>
              <a:t>information</a:t>
            </a:r>
            <a:r>
              <a:rPr lang="en-GB"/>
              <a:t> we learned in class (different routes will get updates as the driver goes)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5cc8ed3d96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cc8ed3d9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Similar to real-time navigation systems but </a:t>
            </a:r>
            <a:r>
              <a:rPr lang="en-GB"/>
              <a:t>specific</a:t>
            </a:r>
            <a:r>
              <a:rPr lang="en-GB"/>
              <a:t> for taxi services (or lyft, uber, etc.)</a:t>
            </a:r>
            <a:endParaRPr/>
          </a:p>
          <a:p>
            <a:pPr indent="0" lvl="0" marL="0" rtl="0" algn="l">
              <a:spcBef>
                <a:spcPts val="0"/>
              </a:spcBef>
              <a:spcAft>
                <a:spcPts val="0"/>
              </a:spcAft>
              <a:buNone/>
            </a:pPr>
            <a:r>
              <a:rPr lang="en-GB"/>
              <a:t>Doesn’t have to be implemented with taxi services, can also get real-time updates on paths to take for any consumer-ready autonomous driving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code can be manipulated in a form to apply it to a robot navigation (search and rescue robot)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5d02fb903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d02fb903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-Network is made of uni-directional and bi-directional links between nodes</a:t>
            </a:r>
            <a:endParaRPr/>
          </a:p>
          <a:p>
            <a:pPr indent="0" lvl="0" marL="0" rtl="0" algn="l">
              <a:spcBef>
                <a:spcPts val="0"/>
              </a:spcBef>
              <a:spcAft>
                <a:spcPts val="0"/>
              </a:spcAft>
              <a:buNone/>
            </a:pPr>
            <a:r>
              <a:rPr lang="en-GB"/>
              <a:t>-The decision agent will be given certain information about the network, and use that information to find the best route to transverse it to complete objectives</a:t>
            </a:r>
            <a:endParaRPr/>
          </a:p>
          <a:p>
            <a:pPr indent="0" lvl="0" marL="0" rtl="0" algn="l">
              <a:spcBef>
                <a:spcPts val="0"/>
              </a:spcBef>
              <a:spcAft>
                <a:spcPts val="0"/>
              </a:spcAft>
              <a:buNone/>
            </a:pPr>
            <a:r>
              <a:rPr lang="en-GB"/>
              <a:t>-nodes will be stored in an aray of structures, each structure contains information about the node such as its coordinates, if there is a passenger waiting at that node, if that node is a destination for a current pasenger, and the nodes and links that are connected to it. Could also have additional information if we decide to add additional road conditions later</a:t>
            </a:r>
            <a:endParaRPr/>
          </a:p>
          <a:p>
            <a:pPr indent="0" lvl="0" marL="0" rtl="0" algn="l">
              <a:spcBef>
                <a:spcPts val="0"/>
              </a:spcBef>
              <a:spcAft>
                <a:spcPts val="0"/>
              </a:spcAft>
              <a:buNone/>
            </a:pPr>
            <a:r>
              <a:rPr lang="en-GB"/>
              <a:t>-links wil be similar to nodes, storing information about each node in an array of link structures. They will have information on the start and end nodes , information on traffic of that node, (past values, mean, varience) accident information, and other information if we decide to implement additional features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5d02fb903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d02fb903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Distance Utility - Yen’s Algorithm to find the shortest Path </a:t>
            </a:r>
            <a:endParaRPr/>
          </a:p>
          <a:p>
            <a:pPr indent="0" lvl="0" marL="0" rtl="0" algn="l">
              <a:spcBef>
                <a:spcPts val="0"/>
              </a:spcBef>
              <a:spcAft>
                <a:spcPts val="0"/>
              </a:spcAft>
              <a:buNone/>
            </a:pPr>
            <a:r>
              <a:rPr lang="en-GB"/>
              <a:t>Passenger and Destination Utility - S</a:t>
            </a:r>
            <a:r>
              <a:rPr lang="en-GB"/>
              <a:t>trongly correlated since the agent needs to decide whether to drop off or pick up passengers on the way while calculating the distances of each destination of passengers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5f56a014d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f56a014d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r>
              <a:rPr lang="en-GB"/>
              <a:t>decision agent uses the probabilities and the current state of the link to calculate the probability that there will be an accident at this link when the decision agent need to cross it. </a:t>
            </a:r>
            <a:br>
              <a:rPr lang="en-GB"/>
            </a:br>
            <a:r>
              <a:rPr lang="en-GB"/>
              <a:t>-The probabilities of an accident for all links in a possible path are added together to get the total probability of encountering an accident on that path, and multiplied by -100 to give the accident probability of the path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f56a014d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f56a014d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r>
              <a:rPr lang="en-GB"/>
              <a:t>Initially all links are assigned low traffic. </a:t>
            </a:r>
            <a:endParaRPr/>
          </a:p>
          <a:p>
            <a:pPr indent="0" lvl="0" marL="0" rtl="0" algn="l">
              <a:spcBef>
                <a:spcPts val="0"/>
              </a:spcBef>
              <a:spcAft>
                <a:spcPts val="0"/>
              </a:spcAft>
              <a:buNone/>
            </a:pPr>
            <a:r>
              <a:rPr lang="en-GB"/>
              <a:t>-Each link is also assigned the probabilities of transitioning from one state to another, or staying at its current state.</a:t>
            </a:r>
            <a:endParaRPr/>
          </a:p>
          <a:p>
            <a:pPr indent="0" lvl="0" marL="0" rtl="0" algn="l">
              <a:spcBef>
                <a:spcPts val="0"/>
              </a:spcBef>
              <a:spcAft>
                <a:spcPts val="0"/>
              </a:spcAft>
              <a:buNone/>
            </a:pPr>
            <a:r>
              <a:rPr lang="en-GB"/>
              <a:t>-The decision agent can use these transition probabilities and the current state of the link to calculate the probability that the link will have  high, low or medium traffic when it needs to cross that link. </a:t>
            </a:r>
            <a:endParaRPr/>
          </a:p>
          <a:p>
            <a:pPr indent="0" lvl="0" marL="0" rtl="0" algn="l">
              <a:spcBef>
                <a:spcPts val="0"/>
              </a:spcBef>
              <a:spcAft>
                <a:spcPts val="0"/>
              </a:spcAft>
              <a:buNone/>
            </a:pPr>
            <a:r>
              <a:rPr lang="en-GB"/>
              <a:t>The decision agent then multiplies these probabilities by a static weight, -60 for high traffic, -30 for medium traffic, and -10 for low traffic, and adds resulting products to assign that link a utility value. The sum of the utility values for all links in a possible path is multiplied by -1, and assigned as the traffic utility for that path.</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f56a014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f56a014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375" y="1072725"/>
            <a:ext cx="2951400" cy="21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Route Planner for </a:t>
            </a:r>
            <a:endParaRPr/>
          </a:p>
          <a:p>
            <a:pPr indent="0" lvl="0" marL="0" rtl="0" algn="ctr">
              <a:spcBef>
                <a:spcPts val="0"/>
              </a:spcBef>
              <a:spcAft>
                <a:spcPts val="0"/>
              </a:spcAft>
              <a:buNone/>
            </a:pPr>
            <a:r>
              <a:rPr lang="en-GB"/>
              <a:t>Practical</a:t>
            </a:r>
            <a:endParaRPr/>
          </a:p>
          <a:p>
            <a:pPr indent="0" lvl="0" marL="0" rtl="0" algn="ctr">
              <a:spcBef>
                <a:spcPts val="0"/>
              </a:spcBef>
              <a:spcAft>
                <a:spcPts val="0"/>
              </a:spcAft>
              <a:buNone/>
            </a:pPr>
            <a:r>
              <a:rPr lang="en-GB"/>
              <a:t>Ride-Sharing Applications</a:t>
            </a:r>
            <a:endParaRPr/>
          </a:p>
        </p:txBody>
      </p:sp>
      <p:sp>
        <p:nvSpPr>
          <p:cNvPr id="60" name="Google Shape;60;p13"/>
          <p:cNvSpPr txBox="1"/>
          <p:nvPr>
            <p:ph idx="1" type="subTitle"/>
          </p:nvPr>
        </p:nvSpPr>
        <p:spPr>
          <a:xfrm>
            <a:off x="3096288" y="3359530"/>
            <a:ext cx="2951400" cy="7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Richard Webb, Jake Kim, John Kim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Decision Process</a:t>
            </a:r>
            <a:endParaRPr/>
          </a:p>
        </p:txBody>
      </p:sp>
      <p:sp>
        <p:nvSpPr>
          <p:cNvPr id="121" name="Google Shape;121;p22"/>
          <p:cNvSpPr txBox="1"/>
          <p:nvPr>
            <p:ph idx="1" type="body"/>
          </p:nvPr>
        </p:nvSpPr>
        <p:spPr>
          <a:xfrm>
            <a:off x="311700" y="985775"/>
            <a:ext cx="3606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Given list of N possible paths from current node to destination node, ranked from shortest to longest from the static distances. Paths are found using Yen’s Algorithm.</a:t>
            </a:r>
            <a:endParaRPr sz="1400"/>
          </a:p>
          <a:p>
            <a:pPr indent="0" lvl="0" marL="0" rtl="0" algn="l">
              <a:spcBef>
                <a:spcPts val="1600"/>
              </a:spcBef>
              <a:spcAft>
                <a:spcPts val="0"/>
              </a:spcAft>
              <a:buNone/>
            </a:pPr>
            <a:r>
              <a:rPr lang="en-GB" sz="1400"/>
              <a:t>Assign utility to path based on distance, possible traffic, passenger pick ups or destinations along the way, and accidents</a:t>
            </a:r>
            <a:endParaRPr sz="1400"/>
          </a:p>
          <a:p>
            <a:pPr indent="0" lvl="0" marL="0" rtl="0" algn="l">
              <a:spcBef>
                <a:spcPts val="1600"/>
              </a:spcBef>
              <a:spcAft>
                <a:spcPts val="0"/>
              </a:spcAft>
              <a:buNone/>
            </a:pPr>
            <a:r>
              <a:rPr lang="en-GB" sz="1400"/>
              <a:t>Analyze all nodes and links in each path to determine its utility</a:t>
            </a:r>
            <a:endParaRPr sz="1400"/>
          </a:p>
          <a:p>
            <a:pPr indent="0" lvl="0" marL="0" rtl="0" algn="l">
              <a:spcBef>
                <a:spcPts val="1600"/>
              </a:spcBef>
              <a:spcAft>
                <a:spcPts val="0"/>
              </a:spcAft>
              <a:buNone/>
            </a:pPr>
            <a:r>
              <a:rPr lang="en-GB" sz="1400"/>
              <a:t>Assign weights to each column, based on what decision agent wants to prioritize</a:t>
            </a:r>
            <a:endParaRPr sz="1400"/>
          </a:p>
          <a:p>
            <a:pPr indent="0" lvl="0" marL="0" rtl="0" algn="l">
              <a:spcBef>
                <a:spcPts val="1600"/>
              </a:spcBef>
              <a:spcAft>
                <a:spcPts val="0"/>
              </a:spcAft>
              <a:buNone/>
            </a:pPr>
            <a:r>
              <a:rPr lang="en-GB" sz="1400"/>
              <a:t>Calculate total utility of paths and find best possible route</a:t>
            </a:r>
            <a:endParaRPr sz="1400"/>
          </a:p>
          <a:p>
            <a:pPr indent="0" lvl="0" marL="0" rtl="0" algn="l">
              <a:spcBef>
                <a:spcPts val="1600"/>
              </a:spcBef>
              <a:spcAft>
                <a:spcPts val="1600"/>
              </a:spcAft>
              <a:buNone/>
            </a:pPr>
            <a:r>
              <a:t/>
            </a:r>
            <a:endParaRPr/>
          </a:p>
        </p:txBody>
      </p:sp>
      <p:graphicFrame>
        <p:nvGraphicFramePr>
          <p:cNvPr id="122" name="Google Shape;122;p22"/>
          <p:cNvGraphicFramePr/>
          <p:nvPr/>
        </p:nvGraphicFramePr>
        <p:xfrm>
          <a:off x="3855575" y="1227175"/>
          <a:ext cx="3000000" cy="3000000"/>
        </p:xfrm>
        <a:graphic>
          <a:graphicData uri="http://schemas.openxmlformats.org/drawingml/2006/table">
            <a:tbl>
              <a:tblPr>
                <a:noFill/>
                <a:tableStyleId>{0CF43511-7D57-432D-AB45-DA1D9741A607}</a:tableStyleId>
              </a:tblPr>
              <a:tblGrid>
                <a:gridCol w="541250"/>
                <a:gridCol w="839375"/>
                <a:gridCol w="621600"/>
                <a:gridCol w="978475"/>
                <a:gridCol w="998000"/>
                <a:gridCol w="998000"/>
              </a:tblGrid>
              <a:tr h="381000">
                <a:tc>
                  <a:txBody>
                    <a:bodyPr/>
                    <a:lstStyle/>
                    <a:p>
                      <a:pPr indent="0" lvl="0" marL="0" rtl="0" algn="l">
                        <a:spcBef>
                          <a:spcPts val="0"/>
                        </a:spcBef>
                        <a:spcAft>
                          <a:spcPts val="0"/>
                        </a:spcAft>
                        <a:buNone/>
                      </a:pPr>
                      <a:r>
                        <a:rPr lang="en-GB" sz="800">
                          <a:latin typeface="Times New Roman"/>
                          <a:ea typeface="Times New Roman"/>
                          <a:cs typeface="Times New Roman"/>
                          <a:sym typeface="Times New Roman"/>
                        </a:rPr>
                        <a:t>Route</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GB" sz="800">
                          <a:latin typeface="Times New Roman"/>
                          <a:ea typeface="Times New Roman"/>
                          <a:cs typeface="Times New Roman"/>
                          <a:sym typeface="Times New Roman"/>
                        </a:rPr>
                        <a:t>Distance</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GB" sz="800">
                          <a:latin typeface="Times New Roman"/>
                          <a:ea typeface="Times New Roman"/>
                          <a:cs typeface="Times New Roman"/>
                          <a:sym typeface="Times New Roman"/>
                        </a:rPr>
                        <a:t>Traffic</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GB" sz="800">
                          <a:latin typeface="Times New Roman"/>
                          <a:ea typeface="Times New Roman"/>
                          <a:cs typeface="Times New Roman"/>
                          <a:sym typeface="Times New Roman"/>
                        </a:rPr>
                        <a:t>Passenger</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GB" sz="800">
                          <a:latin typeface="Times New Roman"/>
                          <a:ea typeface="Times New Roman"/>
                          <a:cs typeface="Times New Roman"/>
                          <a:sym typeface="Times New Roman"/>
                        </a:rPr>
                        <a:t>Destination</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GB" sz="800">
                          <a:latin typeface="Times New Roman"/>
                          <a:ea typeface="Times New Roman"/>
                          <a:cs typeface="Times New Roman"/>
                          <a:sym typeface="Times New Roman"/>
                        </a:rPr>
                        <a:t>Accident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rPr lang="en-GB"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High / Medium / Low</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T/F - if True at </a:t>
                      </a:r>
                      <a:r>
                        <a:rPr lang="en-GB" sz="1000">
                          <a:latin typeface="Times New Roman"/>
                          <a:ea typeface="Times New Roman"/>
                          <a:cs typeface="Times New Roman"/>
                          <a:sym typeface="Times New Roman"/>
                        </a:rPr>
                        <a:t>Node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Node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T/F</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000">
                          <a:latin typeface="Times New Roman"/>
                          <a:ea typeface="Times New Roman"/>
                          <a:cs typeface="Times New Roman"/>
                          <a:sym typeface="Times New Roman"/>
                        </a:rPr>
                        <a:t>2</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High / Medium / Low</a:t>
                      </a:r>
                      <a:endParaRPr sz="1000">
                        <a:latin typeface="Times New Roman"/>
                        <a:ea typeface="Times New Roman"/>
                        <a:cs typeface="Times New Roman"/>
                        <a:sym typeface="Times New Roman"/>
                      </a:endParaRPr>
                    </a:p>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T/F - if True at Node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Node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T/F</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High / Medium / Low</a:t>
                      </a:r>
                      <a:endParaRPr sz="1000">
                        <a:latin typeface="Times New Roman"/>
                        <a:ea typeface="Times New Roman"/>
                        <a:cs typeface="Times New Roman"/>
                        <a:sym typeface="Times New Roman"/>
                      </a:endParaRPr>
                    </a:p>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T/F - if True at Node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Node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T/F</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000">
                          <a:latin typeface="Times New Roman"/>
                          <a:ea typeface="Times New Roman"/>
                          <a:cs typeface="Times New Roman"/>
                          <a:sym typeface="Times New Roman"/>
                        </a:rPr>
                        <a:t>20</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High / Medium / Low</a:t>
                      </a:r>
                      <a:endParaRPr sz="1000">
                        <a:latin typeface="Times New Roman"/>
                        <a:ea typeface="Times New Roman"/>
                        <a:cs typeface="Times New Roman"/>
                        <a:sym typeface="Times New Roman"/>
                      </a:endParaRPr>
                    </a:p>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T/F - if True at Node #</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Node #</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000">
                          <a:latin typeface="Times New Roman"/>
                          <a:ea typeface="Times New Roman"/>
                          <a:cs typeface="Times New Roman"/>
                          <a:sym typeface="Times New Roman"/>
                        </a:rPr>
                        <a:t>T/F</a:t>
                      </a:r>
                      <a:endParaRPr sz="10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123" name="Google Shape;123;p22"/>
          <p:cNvPicPr preferRelativeResize="0"/>
          <p:nvPr/>
        </p:nvPicPr>
        <p:blipFill>
          <a:blip r:embed="rId3">
            <a:alphaModFix/>
          </a:blip>
          <a:stretch>
            <a:fillRect/>
          </a:stretch>
        </p:blipFill>
        <p:spPr>
          <a:xfrm>
            <a:off x="4453125" y="1658250"/>
            <a:ext cx="731950" cy="462500"/>
          </a:xfrm>
          <a:prstGeom prst="rect">
            <a:avLst/>
          </a:prstGeom>
          <a:noFill/>
          <a:ln>
            <a:noFill/>
          </a:ln>
        </p:spPr>
      </p:pic>
      <p:pic>
        <p:nvPicPr>
          <p:cNvPr id="124" name="Google Shape;124;p22"/>
          <p:cNvPicPr preferRelativeResize="0"/>
          <p:nvPr/>
        </p:nvPicPr>
        <p:blipFill>
          <a:blip r:embed="rId3">
            <a:alphaModFix/>
          </a:blip>
          <a:stretch>
            <a:fillRect/>
          </a:stretch>
        </p:blipFill>
        <p:spPr>
          <a:xfrm>
            <a:off x="4453125" y="2304550"/>
            <a:ext cx="731950" cy="462500"/>
          </a:xfrm>
          <a:prstGeom prst="rect">
            <a:avLst/>
          </a:prstGeom>
          <a:noFill/>
          <a:ln>
            <a:noFill/>
          </a:ln>
        </p:spPr>
      </p:pic>
      <p:pic>
        <p:nvPicPr>
          <p:cNvPr id="125" name="Google Shape;125;p22"/>
          <p:cNvPicPr preferRelativeResize="0"/>
          <p:nvPr/>
        </p:nvPicPr>
        <p:blipFill>
          <a:blip r:embed="rId3">
            <a:alphaModFix/>
          </a:blip>
          <a:stretch>
            <a:fillRect/>
          </a:stretch>
        </p:blipFill>
        <p:spPr>
          <a:xfrm>
            <a:off x="4453125" y="3056650"/>
            <a:ext cx="731950" cy="462500"/>
          </a:xfrm>
          <a:prstGeom prst="rect">
            <a:avLst/>
          </a:prstGeom>
          <a:noFill/>
          <a:ln>
            <a:noFill/>
          </a:ln>
        </p:spPr>
      </p:pic>
      <p:pic>
        <p:nvPicPr>
          <p:cNvPr id="126" name="Google Shape;126;p22"/>
          <p:cNvPicPr preferRelativeResize="0"/>
          <p:nvPr/>
        </p:nvPicPr>
        <p:blipFill>
          <a:blip r:embed="rId3">
            <a:alphaModFix/>
          </a:blip>
          <a:stretch>
            <a:fillRect/>
          </a:stretch>
        </p:blipFill>
        <p:spPr>
          <a:xfrm>
            <a:off x="4453125" y="3808750"/>
            <a:ext cx="731950" cy="46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Execution Sequence</a:t>
            </a:r>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GB"/>
              <a:t>Initialize static network and agent, visualize in OpenGL</a:t>
            </a:r>
            <a:endParaRPr/>
          </a:p>
          <a:p>
            <a:pPr indent="-342900" lvl="0" marL="457200" rtl="0" algn="l">
              <a:spcBef>
                <a:spcPts val="0"/>
              </a:spcBef>
              <a:spcAft>
                <a:spcPts val="0"/>
              </a:spcAft>
              <a:buSzPts val="1800"/>
              <a:buAutoNum type="arabicParenR"/>
            </a:pPr>
            <a:r>
              <a:rPr lang="en-GB"/>
              <a:t>Calculate dynamic parameters of network (passengers, traffic, etc.)</a:t>
            </a:r>
            <a:endParaRPr/>
          </a:p>
          <a:p>
            <a:pPr indent="-342900" lvl="0" marL="457200" rtl="0" algn="l">
              <a:spcBef>
                <a:spcPts val="0"/>
              </a:spcBef>
              <a:spcAft>
                <a:spcPts val="0"/>
              </a:spcAft>
              <a:buSzPts val="1800"/>
              <a:buAutoNum type="arabicParenR"/>
            </a:pPr>
            <a:r>
              <a:rPr lang="en-GB"/>
              <a:t>Add new destinations to list of destinations</a:t>
            </a:r>
            <a:endParaRPr/>
          </a:p>
          <a:p>
            <a:pPr indent="-342900" lvl="0" marL="457200" rtl="0" algn="l">
              <a:spcBef>
                <a:spcPts val="0"/>
              </a:spcBef>
              <a:spcAft>
                <a:spcPts val="0"/>
              </a:spcAft>
              <a:buSzPts val="1800"/>
              <a:buAutoNum type="arabicParenR"/>
            </a:pPr>
            <a:r>
              <a:rPr lang="en-GB"/>
              <a:t>Find N shortest paths from agents current node to chosen destination node (Yens algorithm)</a:t>
            </a:r>
            <a:endParaRPr/>
          </a:p>
          <a:p>
            <a:pPr indent="-342900" lvl="0" marL="457200" rtl="0" algn="l">
              <a:spcBef>
                <a:spcPts val="0"/>
              </a:spcBef>
              <a:spcAft>
                <a:spcPts val="0"/>
              </a:spcAft>
              <a:buSzPts val="1800"/>
              <a:buAutoNum type="arabicParenR"/>
            </a:pPr>
            <a:r>
              <a:rPr lang="en-GB"/>
              <a:t>Assign utility to each path, make a decision for path to follow using weighted decision algorithm</a:t>
            </a:r>
            <a:endParaRPr/>
          </a:p>
          <a:p>
            <a:pPr indent="-342900" lvl="0" marL="457200" rtl="0" algn="l">
              <a:spcBef>
                <a:spcPts val="0"/>
              </a:spcBef>
              <a:spcAft>
                <a:spcPts val="0"/>
              </a:spcAft>
              <a:buSzPts val="1800"/>
              <a:buAutoNum type="arabicParenR"/>
            </a:pPr>
            <a:r>
              <a:rPr lang="en-GB"/>
              <a:t>Move to next node in the current path</a:t>
            </a:r>
            <a:endParaRPr/>
          </a:p>
          <a:p>
            <a:pPr indent="-342900" lvl="0" marL="457200" rtl="0" algn="l">
              <a:spcBef>
                <a:spcPts val="0"/>
              </a:spcBef>
              <a:spcAft>
                <a:spcPts val="0"/>
              </a:spcAft>
              <a:buSzPts val="1800"/>
              <a:buAutoNum type="arabicParenR"/>
            </a:pPr>
            <a:r>
              <a:rPr lang="en-GB"/>
              <a:t>If current node is a destination, update </a:t>
            </a:r>
            <a:r>
              <a:rPr lang="en-GB"/>
              <a:t>relevant</a:t>
            </a:r>
            <a:r>
              <a:rPr lang="en-GB"/>
              <a:t> values and lists(drop off/pick up passenger)</a:t>
            </a:r>
            <a:endParaRPr/>
          </a:p>
          <a:p>
            <a:pPr indent="-342900" lvl="0" marL="457200" rtl="0" algn="l">
              <a:spcBef>
                <a:spcPts val="0"/>
              </a:spcBef>
              <a:spcAft>
                <a:spcPts val="0"/>
              </a:spcAft>
              <a:buSzPts val="1800"/>
              <a:buAutoNum type="arabicParenR"/>
            </a:pPr>
            <a:r>
              <a:rPr lang="en-GB"/>
              <a:t>Repeat steps 2-8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Debug Mode Execution</a:t>
            </a:r>
            <a:endParaRPr/>
          </a:p>
        </p:txBody>
      </p:sp>
      <p:sp>
        <p:nvSpPr>
          <p:cNvPr id="138" name="Google Shape;138;p24"/>
          <p:cNvSpPr txBox="1"/>
          <p:nvPr>
            <p:ph idx="1" type="body"/>
          </p:nvPr>
        </p:nvSpPr>
        <p:spPr>
          <a:xfrm>
            <a:off x="311700" y="1152475"/>
            <a:ext cx="621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user has the option to see the </a:t>
            </a:r>
            <a:r>
              <a:rPr lang="en-GB"/>
              <a:t>decision</a:t>
            </a:r>
            <a:r>
              <a:rPr lang="en-GB"/>
              <a:t> making process of the decision agent for each path option and the calculated utility</a:t>
            </a:r>
            <a:endParaRPr/>
          </a:p>
          <a:p>
            <a:pPr indent="0" lvl="0" marL="0" rtl="0" algn="l">
              <a:spcBef>
                <a:spcPts val="1600"/>
              </a:spcBef>
              <a:spcAft>
                <a:spcPts val="1600"/>
              </a:spcAft>
              <a:buNone/>
            </a:pPr>
            <a:r>
              <a:rPr lang="en-GB"/>
              <a:t>When the user presses enter, the decision agent will move to the next node and output the possible paths from the recalculated utilities</a:t>
            </a:r>
            <a:endParaRPr/>
          </a:p>
        </p:txBody>
      </p:sp>
      <p:pic>
        <p:nvPicPr>
          <p:cNvPr id="139" name="Google Shape;139;p24"/>
          <p:cNvPicPr preferRelativeResize="0"/>
          <p:nvPr/>
        </p:nvPicPr>
        <p:blipFill>
          <a:blip r:embed="rId3">
            <a:alphaModFix/>
          </a:blip>
          <a:stretch>
            <a:fillRect/>
          </a:stretch>
        </p:blipFill>
        <p:spPr>
          <a:xfrm>
            <a:off x="6526400" y="0"/>
            <a:ext cx="2617600" cy="5033250"/>
          </a:xfrm>
          <a:prstGeom prst="rect">
            <a:avLst/>
          </a:prstGeom>
          <a:noFill/>
          <a:ln>
            <a:noFill/>
          </a:ln>
        </p:spPr>
      </p:pic>
      <p:graphicFrame>
        <p:nvGraphicFramePr>
          <p:cNvPr id="140" name="Google Shape;140;p24"/>
          <p:cNvGraphicFramePr/>
          <p:nvPr/>
        </p:nvGraphicFramePr>
        <p:xfrm>
          <a:off x="311700" y="3471950"/>
          <a:ext cx="3000000" cy="3000000"/>
        </p:xfrm>
        <a:graphic>
          <a:graphicData uri="http://schemas.openxmlformats.org/drawingml/2006/table">
            <a:tbl>
              <a:tblPr>
                <a:noFill/>
                <a:tableStyleId>{0CF43511-7D57-432D-AB45-DA1D9741A607}</a:tableStyleId>
              </a:tblPr>
              <a:tblGrid>
                <a:gridCol w="895375"/>
                <a:gridCol w="895350"/>
                <a:gridCol w="1174800"/>
                <a:gridCol w="1089000"/>
                <a:gridCol w="1124475"/>
                <a:gridCol w="1035800"/>
              </a:tblGrid>
              <a:tr h="381000">
                <a:tc>
                  <a:txBody>
                    <a:bodyPr/>
                    <a:lstStyle/>
                    <a:p>
                      <a:pPr indent="0" lvl="0" marL="0" rtl="0" algn="ctr">
                        <a:spcBef>
                          <a:spcPts val="0"/>
                        </a:spcBef>
                        <a:spcAft>
                          <a:spcPts val="0"/>
                        </a:spcAft>
                        <a:buNone/>
                      </a:pPr>
                      <a:r>
                        <a:rPr lang="en-GB">
                          <a:latin typeface="Lato"/>
                          <a:ea typeface="Lato"/>
                          <a:cs typeface="Lato"/>
                          <a:sym typeface="Lato"/>
                        </a:rPr>
                        <a:t>Utility</a:t>
                      </a:r>
                      <a:endParaRPr>
                        <a:latin typeface="Lato"/>
                        <a:ea typeface="Lato"/>
                        <a:cs typeface="Lato"/>
                        <a:sym typeface="Lato"/>
                      </a:endParaRPr>
                    </a:p>
                  </a:txBody>
                  <a:tcPr marT="91425" marB="91425" marR="91425" marL="91425">
                    <a:solidFill>
                      <a:srgbClr val="C9DAF8"/>
                    </a:solidFill>
                  </a:tcPr>
                </a:tc>
                <a:tc>
                  <a:txBody>
                    <a:bodyPr/>
                    <a:lstStyle/>
                    <a:p>
                      <a:pPr indent="0" lvl="0" marL="0" rtl="0" algn="ctr">
                        <a:spcBef>
                          <a:spcPts val="0"/>
                        </a:spcBef>
                        <a:spcAft>
                          <a:spcPts val="0"/>
                        </a:spcAft>
                        <a:buNone/>
                      </a:pPr>
                      <a:r>
                        <a:rPr lang="en-GB">
                          <a:latin typeface="Lato"/>
                          <a:ea typeface="Lato"/>
                          <a:cs typeface="Lato"/>
                          <a:sym typeface="Lato"/>
                        </a:rPr>
                        <a:t>Distance</a:t>
                      </a:r>
                      <a:endParaRPr>
                        <a:latin typeface="Lato"/>
                        <a:ea typeface="Lato"/>
                        <a:cs typeface="Lato"/>
                        <a:sym typeface="Lato"/>
                      </a:endParaRPr>
                    </a:p>
                  </a:txBody>
                  <a:tcPr marT="91425" marB="91425" marR="91425" marL="91425">
                    <a:solidFill>
                      <a:srgbClr val="E6B8AF"/>
                    </a:solidFill>
                  </a:tcPr>
                </a:tc>
                <a:tc>
                  <a:txBody>
                    <a:bodyPr/>
                    <a:lstStyle/>
                    <a:p>
                      <a:pPr indent="0" lvl="0" marL="0" rtl="0" algn="ctr">
                        <a:spcBef>
                          <a:spcPts val="0"/>
                        </a:spcBef>
                        <a:spcAft>
                          <a:spcPts val="0"/>
                        </a:spcAft>
                        <a:buNone/>
                      </a:pPr>
                      <a:r>
                        <a:rPr lang="en-GB">
                          <a:latin typeface="Lato"/>
                          <a:ea typeface="Lato"/>
                          <a:cs typeface="Lato"/>
                          <a:sym typeface="Lato"/>
                        </a:rPr>
                        <a:t>Traffic</a:t>
                      </a:r>
                      <a:endParaRPr>
                        <a:latin typeface="Lato"/>
                        <a:ea typeface="Lato"/>
                        <a:cs typeface="Lato"/>
                        <a:sym typeface="Lato"/>
                      </a:endParaRPr>
                    </a:p>
                  </a:txBody>
                  <a:tcPr marT="91425" marB="91425" marR="91425" marL="91425">
                    <a:solidFill>
                      <a:srgbClr val="E6B8AF"/>
                    </a:solidFill>
                  </a:tcPr>
                </a:tc>
                <a:tc>
                  <a:txBody>
                    <a:bodyPr/>
                    <a:lstStyle/>
                    <a:p>
                      <a:pPr indent="0" lvl="0" marL="0" rtl="0" algn="ctr">
                        <a:spcBef>
                          <a:spcPts val="0"/>
                        </a:spcBef>
                        <a:spcAft>
                          <a:spcPts val="0"/>
                        </a:spcAft>
                        <a:buNone/>
                      </a:pPr>
                      <a:r>
                        <a:rPr lang="en-GB">
                          <a:latin typeface="Lato"/>
                          <a:ea typeface="Lato"/>
                          <a:cs typeface="Lato"/>
                          <a:sym typeface="Lato"/>
                        </a:rPr>
                        <a:t>Passenger</a:t>
                      </a:r>
                      <a:endParaRPr>
                        <a:latin typeface="Lato"/>
                        <a:ea typeface="Lato"/>
                        <a:cs typeface="Lato"/>
                        <a:sym typeface="Lato"/>
                      </a:endParaRPr>
                    </a:p>
                  </a:txBody>
                  <a:tcPr marT="91425" marB="91425" marR="91425" marL="91425">
                    <a:solidFill>
                      <a:srgbClr val="E6B8AF"/>
                    </a:solidFill>
                  </a:tcPr>
                </a:tc>
                <a:tc>
                  <a:txBody>
                    <a:bodyPr/>
                    <a:lstStyle/>
                    <a:p>
                      <a:pPr indent="0" lvl="0" marL="0" rtl="0" algn="ctr">
                        <a:spcBef>
                          <a:spcPts val="0"/>
                        </a:spcBef>
                        <a:spcAft>
                          <a:spcPts val="0"/>
                        </a:spcAft>
                        <a:buNone/>
                      </a:pPr>
                      <a:r>
                        <a:rPr lang="en-GB">
                          <a:latin typeface="Lato"/>
                          <a:ea typeface="Lato"/>
                          <a:cs typeface="Lato"/>
                          <a:sym typeface="Lato"/>
                        </a:rPr>
                        <a:t>Destination</a:t>
                      </a:r>
                      <a:endParaRPr>
                        <a:latin typeface="Lato"/>
                        <a:ea typeface="Lato"/>
                        <a:cs typeface="Lato"/>
                        <a:sym typeface="Lato"/>
                      </a:endParaRPr>
                    </a:p>
                  </a:txBody>
                  <a:tcPr marT="91425" marB="91425" marR="91425" marL="91425">
                    <a:solidFill>
                      <a:srgbClr val="E6B8AF"/>
                    </a:solidFill>
                  </a:tcPr>
                </a:tc>
                <a:tc>
                  <a:txBody>
                    <a:bodyPr/>
                    <a:lstStyle/>
                    <a:p>
                      <a:pPr indent="0" lvl="0" marL="0" rtl="0" algn="ctr">
                        <a:spcBef>
                          <a:spcPts val="0"/>
                        </a:spcBef>
                        <a:spcAft>
                          <a:spcPts val="0"/>
                        </a:spcAft>
                        <a:buNone/>
                      </a:pPr>
                      <a:r>
                        <a:rPr lang="en-GB">
                          <a:latin typeface="Lato"/>
                          <a:ea typeface="Lato"/>
                          <a:cs typeface="Lato"/>
                          <a:sym typeface="Lato"/>
                        </a:rPr>
                        <a:t>Accident</a:t>
                      </a:r>
                      <a:endParaRPr>
                        <a:latin typeface="Lato"/>
                        <a:ea typeface="Lato"/>
                        <a:cs typeface="Lato"/>
                        <a:sym typeface="Lato"/>
                      </a:endParaRPr>
                    </a:p>
                  </a:txBody>
                  <a:tcPr marT="91425" marB="91425" marR="91425" marL="91425">
                    <a:solidFill>
                      <a:srgbClr val="E6B8AF"/>
                    </a:solidFill>
                  </a:tcPr>
                </a:tc>
              </a:tr>
              <a:tr h="396200">
                <a:tc>
                  <a:txBody>
                    <a:bodyPr/>
                    <a:lstStyle/>
                    <a:p>
                      <a:pPr indent="0" lvl="0" marL="0" rtl="0" algn="ctr">
                        <a:spcBef>
                          <a:spcPts val="0"/>
                        </a:spcBef>
                        <a:spcAft>
                          <a:spcPts val="0"/>
                        </a:spcAft>
                        <a:buNone/>
                      </a:pPr>
                      <a:r>
                        <a:rPr lang="en-GB">
                          <a:latin typeface="Lato"/>
                          <a:ea typeface="Lato"/>
                          <a:cs typeface="Lato"/>
                          <a:sym typeface="Lato"/>
                        </a:rPr>
                        <a:t>Weights</a:t>
                      </a:r>
                      <a:endParaRPr>
                        <a:latin typeface="Lato"/>
                        <a:ea typeface="Lato"/>
                        <a:cs typeface="Lato"/>
                        <a:sym typeface="Lato"/>
                      </a:endParaRPr>
                    </a:p>
                  </a:txBody>
                  <a:tcPr marT="91425" marB="91425" marR="91425" marL="91425">
                    <a:solidFill>
                      <a:srgbClr val="C9DAF8"/>
                    </a:solidFill>
                  </a:tcPr>
                </a:tc>
                <a:tc>
                  <a:txBody>
                    <a:bodyPr/>
                    <a:lstStyle/>
                    <a:p>
                      <a:pPr indent="0" lvl="0" marL="0" rtl="0" algn="ctr">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t/>
                      </a:r>
                      <a:endParaRPr>
                        <a:latin typeface="Lato"/>
                        <a:ea typeface="Lato"/>
                        <a:cs typeface="Lato"/>
                        <a:sym typeface="Lato"/>
                      </a:endParaRPr>
                    </a:p>
                  </a:txBody>
                  <a:tcPr marT="91425" marB="91425" marR="91425" marL="91425"/>
                </a:tc>
              </a:tr>
            </a:tbl>
          </a:graphicData>
        </a:graphic>
      </p:graphicFrame>
      <p:pic>
        <p:nvPicPr>
          <p:cNvPr id="141" name="Google Shape;141;p24"/>
          <p:cNvPicPr preferRelativeResize="0"/>
          <p:nvPr/>
        </p:nvPicPr>
        <p:blipFill>
          <a:blip r:embed="rId4">
            <a:alphaModFix/>
          </a:blip>
          <a:stretch>
            <a:fillRect/>
          </a:stretch>
        </p:blipFill>
        <p:spPr>
          <a:xfrm>
            <a:off x="5490698" y="3925725"/>
            <a:ext cx="1046900" cy="237800"/>
          </a:xfrm>
          <a:prstGeom prst="rect">
            <a:avLst/>
          </a:prstGeom>
          <a:noFill/>
          <a:ln>
            <a:noFill/>
          </a:ln>
        </p:spPr>
      </p:pic>
      <p:pic>
        <p:nvPicPr>
          <p:cNvPr id="142" name="Google Shape;142;p24"/>
          <p:cNvPicPr preferRelativeResize="0"/>
          <p:nvPr/>
        </p:nvPicPr>
        <p:blipFill>
          <a:blip r:embed="rId5">
            <a:alphaModFix/>
          </a:blip>
          <a:stretch>
            <a:fillRect/>
          </a:stretch>
        </p:blipFill>
        <p:spPr>
          <a:xfrm>
            <a:off x="4366221" y="3856675"/>
            <a:ext cx="1124475" cy="375900"/>
          </a:xfrm>
          <a:prstGeom prst="rect">
            <a:avLst/>
          </a:prstGeom>
          <a:noFill/>
          <a:ln>
            <a:noFill/>
          </a:ln>
        </p:spPr>
      </p:pic>
      <p:pic>
        <p:nvPicPr>
          <p:cNvPr id="143" name="Google Shape;143;p24"/>
          <p:cNvPicPr preferRelativeResize="0"/>
          <p:nvPr/>
        </p:nvPicPr>
        <p:blipFill>
          <a:blip r:embed="rId6">
            <a:alphaModFix/>
          </a:blip>
          <a:stretch>
            <a:fillRect/>
          </a:stretch>
        </p:blipFill>
        <p:spPr>
          <a:xfrm>
            <a:off x="1207075" y="3904625"/>
            <a:ext cx="895350" cy="280000"/>
          </a:xfrm>
          <a:prstGeom prst="rect">
            <a:avLst/>
          </a:prstGeom>
          <a:noFill/>
          <a:ln>
            <a:noFill/>
          </a:ln>
        </p:spPr>
      </p:pic>
      <p:pic>
        <p:nvPicPr>
          <p:cNvPr id="144" name="Google Shape;144;p24"/>
          <p:cNvPicPr preferRelativeResize="0"/>
          <p:nvPr/>
        </p:nvPicPr>
        <p:blipFill>
          <a:blip r:embed="rId7">
            <a:alphaModFix/>
          </a:blip>
          <a:stretch>
            <a:fillRect/>
          </a:stretch>
        </p:blipFill>
        <p:spPr>
          <a:xfrm>
            <a:off x="3277224" y="3864350"/>
            <a:ext cx="1046900" cy="360550"/>
          </a:xfrm>
          <a:prstGeom prst="rect">
            <a:avLst/>
          </a:prstGeom>
          <a:noFill/>
          <a:ln>
            <a:noFill/>
          </a:ln>
        </p:spPr>
      </p:pic>
      <p:pic>
        <p:nvPicPr>
          <p:cNvPr id="145" name="Google Shape;145;p24"/>
          <p:cNvPicPr preferRelativeResize="0"/>
          <p:nvPr/>
        </p:nvPicPr>
        <p:blipFill>
          <a:blip r:embed="rId8">
            <a:alphaModFix/>
          </a:blip>
          <a:stretch>
            <a:fillRect/>
          </a:stretch>
        </p:blipFill>
        <p:spPr>
          <a:xfrm>
            <a:off x="2102425" y="3979050"/>
            <a:ext cx="1124475" cy="20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99550" y="1428600"/>
            <a:ext cx="4785600" cy="21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Simulation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Development</a:t>
            </a:r>
            <a:endParaRPr/>
          </a:p>
        </p:txBody>
      </p:sp>
      <p:sp>
        <p:nvSpPr>
          <p:cNvPr id="156" name="Google Shape;15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Refueling node: Decision agent can only go a set distance (static values) before it must refuel at a refueling node. </a:t>
            </a:r>
            <a:endParaRPr/>
          </a:p>
          <a:p>
            <a:pPr indent="0" lvl="0" marL="0" rtl="0" algn="l">
              <a:spcBef>
                <a:spcPts val="1600"/>
              </a:spcBef>
              <a:spcAft>
                <a:spcPts val="0"/>
              </a:spcAft>
              <a:buNone/>
            </a:pPr>
            <a:r>
              <a:rPr lang="en-GB"/>
              <a:t>Rush Hour: By keeping track of execution time, we can increase traffic of some links at certain times. Agent must take the time into consideration when analyzing traffic of upcoming links in path</a:t>
            </a:r>
            <a:endParaRPr/>
          </a:p>
          <a:p>
            <a:pPr indent="0" lvl="0" marL="0" rtl="0" algn="l">
              <a:spcBef>
                <a:spcPts val="1600"/>
              </a:spcBef>
              <a:spcAft>
                <a:spcPts val="0"/>
              </a:spcAft>
              <a:buNone/>
            </a:pPr>
            <a:r>
              <a:rPr lang="en-GB"/>
              <a:t>Multiple Decision Agents: Modify code so that multiple decision agents can navigate the network simultaneously, while coordinating passenger pick-ups and drop-offs with other agents. Different decision agents can have different priorities set by weights.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99550" y="1428600"/>
            <a:ext cx="4785600" cy="21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a:t>
            </a:r>
            <a:endParaRPr/>
          </a:p>
        </p:txBody>
      </p:sp>
      <p:pic>
        <p:nvPicPr>
          <p:cNvPr id="162" name="Google Shape;162;p27"/>
          <p:cNvPicPr preferRelativeResize="0"/>
          <p:nvPr/>
        </p:nvPicPr>
        <p:blipFill>
          <a:blip r:embed="rId3">
            <a:alphaModFix/>
          </a:blip>
          <a:stretch>
            <a:fillRect/>
          </a:stretch>
        </p:blipFill>
        <p:spPr>
          <a:xfrm>
            <a:off x="2820125" y="1983400"/>
            <a:ext cx="2894749" cy="2894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Outline</a:t>
            </a:r>
            <a:endParaRPr/>
          </a:p>
        </p:txBody>
      </p:sp>
      <p:sp>
        <p:nvSpPr>
          <p:cNvPr id="66" name="Google Shape;66;p14"/>
          <p:cNvSpPr txBox="1"/>
          <p:nvPr>
            <p:ph idx="1" type="body"/>
          </p:nvPr>
        </p:nvSpPr>
        <p:spPr>
          <a:xfrm>
            <a:off x="235925" y="1169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Introduction</a:t>
            </a:r>
            <a:endParaRPr/>
          </a:p>
          <a:p>
            <a:pPr indent="-342900" lvl="0" marL="457200" rtl="0" algn="l">
              <a:spcBef>
                <a:spcPts val="0"/>
              </a:spcBef>
              <a:spcAft>
                <a:spcPts val="0"/>
              </a:spcAft>
              <a:buSzPts val="1800"/>
              <a:buChar char="❖"/>
            </a:pPr>
            <a:r>
              <a:rPr lang="en-GB"/>
              <a:t>Real-World Applications</a:t>
            </a:r>
            <a:endParaRPr/>
          </a:p>
          <a:p>
            <a:pPr indent="-342900" lvl="0" marL="457200" rtl="0" algn="l">
              <a:spcBef>
                <a:spcPts val="0"/>
              </a:spcBef>
              <a:spcAft>
                <a:spcPts val="0"/>
              </a:spcAft>
              <a:buSzPts val="1800"/>
              <a:buChar char="❖"/>
            </a:pPr>
            <a:r>
              <a:rPr lang="en-GB"/>
              <a:t>Network</a:t>
            </a:r>
            <a:endParaRPr/>
          </a:p>
          <a:p>
            <a:pPr indent="-342900" lvl="0" marL="457200" rtl="0" algn="l">
              <a:spcBef>
                <a:spcPts val="0"/>
              </a:spcBef>
              <a:spcAft>
                <a:spcPts val="0"/>
              </a:spcAft>
              <a:buSzPts val="1800"/>
              <a:buChar char="❖"/>
            </a:pPr>
            <a:r>
              <a:rPr lang="en-GB"/>
              <a:t>Decision Agent</a:t>
            </a:r>
            <a:endParaRPr/>
          </a:p>
          <a:p>
            <a:pPr indent="-342900" lvl="0" marL="457200" rtl="0" algn="l">
              <a:spcBef>
                <a:spcPts val="0"/>
              </a:spcBef>
              <a:spcAft>
                <a:spcPts val="0"/>
              </a:spcAft>
              <a:buSzPts val="1800"/>
              <a:buChar char="❖"/>
            </a:pPr>
            <a:r>
              <a:rPr lang="en-GB"/>
              <a:t>Utilities</a:t>
            </a:r>
            <a:endParaRPr/>
          </a:p>
          <a:p>
            <a:pPr indent="-342900" lvl="0" marL="457200" rtl="0" algn="l">
              <a:spcBef>
                <a:spcPts val="0"/>
              </a:spcBef>
              <a:spcAft>
                <a:spcPts val="0"/>
              </a:spcAft>
              <a:buSzPts val="1800"/>
              <a:buChar char="❖"/>
            </a:pPr>
            <a:r>
              <a:rPr lang="en-GB"/>
              <a:t>Yen’s Algorithm/Decision Process</a:t>
            </a:r>
            <a:endParaRPr/>
          </a:p>
          <a:p>
            <a:pPr indent="-342900" lvl="0" marL="457200" rtl="0" algn="l">
              <a:spcBef>
                <a:spcPts val="0"/>
              </a:spcBef>
              <a:spcAft>
                <a:spcPts val="0"/>
              </a:spcAft>
              <a:buSzPts val="1800"/>
              <a:buChar char="❖"/>
            </a:pPr>
            <a:r>
              <a:rPr lang="en-GB"/>
              <a:t>Execution Sequence</a:t>
            </a:r>
            <a:endParaRPr/>
          </a:p>
          <a:p>
            <a:pPr indent="-342900" lvl="0" marL="457200" rtl="0" algn="l">
              <a:spcBef>
                <a:spcPts val="0"/>
              </a:spcBef>
              <a:spcAft>
                <a:spcPts val="0"/>
              </a:spcAft>
              <a:buSzPts val="1800"/>
              <a:buChar char="❖"/>
            </a:pPr>
            <a:r>
              <a:rPr lang="en-GB"/>
              <a:t>Simulation / Debug Mode</a:t>
            </a:r>
            <a:endParaRPr/>
          </a:p>
          <a:p>
            <a:pPr indent="-342900" lvl="0" marL="457200" rtl="0" algn="l">
              <a:spcBef>
                <a:spcPts val="0"/>
              </a:spcBef>
              <a:spcAft>
                <a:spcPts val="0"/>
              </a:spcAft>
              <a:buSzPts val="1800"/>
              <a:buChar char="❖"/>
            </a:pPr>
            <a:r>
              <a:rPr lang="en-GB"/>
              <a:t>Future Development</a:t>
            </a:r>
            <a:endParaRPr/>
          </a:p>
          <a:p>
            <a:pPr indent="-342900" lvl="0" marL="457200" rtl="0" algn="l">
              <a:spcBef>
                <a:spcPts val="0"/>
              </a:spcBef>
              <a:spcAft>
                <a:spcPts val="0"/>
              </a:spcAft>
              <a:buSzPts val="1800"/>
              <a:buChar char="❖"/>
            </a:pPr>
            <a:r>
              <a:rPr lang="en-GB"/>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Route planner for practical ride sharing applications</a:t>
            </a:r>
            <a:endParaRPr/>
          </a:p>
          <a:p>
            <a:pPr indent="0" lvl="0" marL="0" rtl="0" algn="l">
              <a:spcBef>
                <a:spcPts val="1600"/>
              </a:spcBef>
              <a:spcAft>
                <a:spcPts val="0"/>
              </a:spcAft>
              <a:buNone/>
            </a:pPr>
            <a:r>
              <a:rPr lang="en-GB"/>
              <a:t>Decision agent (driver) navigates through network of nodes to pick up and drop off passengers</a:t>
            </a:r>
            <a:endParaRPr/>
          </a:p>
          <a:p>
            <a:pPr indent="0" lvl="0" marL="0" rtl="0" algn="l">
              <a:spcBef>
                <a:spcPts val="1600"/>
              </a:spcBef>
              <a:spcAft>
                <a:spcPts val="0"/>
              </a:spcAft>
              <a:buNone/>
            </a:pPr>
            <a:r>
              <a:rPr lang="en-GB"/>
              <a:t>Receives</a:t>
            </a:r>
            <a:r>
              <a:rPr lang="en-GB"/>
              <a:t> real-time updates on utility values for taking each route from 20 shortest routes calculated through Yen’s Algorithm</a:t>
            </a:r>
            <a:endParaRPr/>
          </a:p>
          <a:p>
            <a:pPr indent="0" lvl="0" marL="0" rtl="0" algn="l">
              <a:spcBef>
                <a:spcPts val="1600"/>
              </a:spcBef>
              <a:spcAft>
                <a:spcPts val="0"/>
              </a:spcAft>
              <a:buNone/>
            </a:pPr>
            <a:r>
              <a:rPr lang="en-GB"/>
              <a:t>The goal is to maximize utility - (travel time, traffic conditions, pick-up passenger on route, etc.)</a:t>
            </a:r>
            <a:endParaRPr/>
          </a:p>
          <a:p>
            <a:pPr indent="0" lvl="0" marL="0" rtl="0" algn="l">
              <a:spcBef>
                <a:spcPts val="1600"/>
              </a:spcBef>
              <a:spcAft>
                <a:spcPts val="1600"/>
              </a:spcAft>
              <a:buNone/>
            </a:pPr>
            <a:r>
              <a:rPr lang="en-GB"/>
              <a:t>Simulation done on a map of Vancouver through OpenGL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Real-World Applications</a:t>
            </a:r>
            <a:endParaRPr/>
          </a:p>
        </p:txBody>
      </p:sp>
      <p:sp>
        <p:nvSpPr>
          <p:cNvPr id="78" name="Google Shape;78;p16"/>
          <p:cNvSpPr txBox="1"/>
          <p:nvPr>
            <p:ph idx="1" type="body"/>
          </p:nvPr>
        </p:nvSpPr>
        <p:spPr>
          <a:xfrm>
            <a:off x="311700" y="1224700"/>
            <a:ext cx="6498600" cy="35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Real-time navigation system with constant updates </a:t>
            </a:r>
            <a:r>
              <a:rPr lang="en-GB" sz="1600"/>
              <a:t>(ex. Waze, Google Maps)</a:t>
            </a:r>
            <a:endParaRPr sz="1600"/>
          </a:p>
          <a:p>
            <a:pPr indent="0" lvl="0" marL="0" rtl="0" algn="l">
              <a:spcBef>
                <a:spcPts val="1600"/>
              </a:spcBef>
              <a:spcAft>
                <a:spcPts val="0"/>
              </a:spcAft>
              <a:buNone/>
            </a:pPr>
            <a:r>
              <a:rPr lang="en-GB" sz="1600"/>
              <a:t>Implemented with autonomous driving on top of other applications</a:t>
            </a:r>
            <a:endParaRPr sz="1600"/>
          </a:p>
          <a:p>
            <a:pPr indent="-330200" lvl="0" marL="457200" rtl="0" algn="l">
              <a:spcBef>
                <a:spcPts val="1600"/>
              </a:spcBef>
              <a:spcAft>
                <a:spcPts val="0"/>
              </a:spcAft>
              <a:buSzPts val="1600"/>
              <a:buChar char="❖"/>
            </a:pPr>
            <a:r>
              <a:rPr lang="en-GB" sz="1600"/>
              <a:t>Transit services</a:t>
            </a:r>
            <a:endParaRPr sz="1600"/>
          </a:p>
          <a:p>
            <a:pPr indent="-330200" lvl="0" marL="457200" rtl="0" algn="l">
              <a:spcBef>
                <a:spcPts val="0"/>
              </a:spcBef>
              <a:spcAft>
                <a:spcPts val="0"/>
              </a:spcAft>
              <a:buSzPts val="1600"/>
              <a:buChar char="❖"/>
            </a:pPr>
            <a:r>
              <a:rPr lang="en-GB" sz="1600"/>
              <a:t>Taxi services</a:t>
            </a:r>
            <a:endParaRPr sz="1600"/>
          </a:p>
          <a:p>
            <a:pPr indent="-330200" lvl="0" marL="457200" rtl="0" algn="l">
              <a:spcBef>
                <a:spcPts val="0"/>
              </a:spcBef>
              <a:spcAft>
                <a:spcPts val="0"/>
              </a:spcAft>
              <a:buSzPts val="1600"/>
              <a:buChar char="❖"/>
            </a:pPr>
            <a:r>
              <a:rPr lang="en-GB" sz="1600"/>
              <a:t>Robot can navigate environment with known paths and goals, change utility of paths based on observed environment</a:t>
            </a:r>
            <a:endParaRPr sz="1600"/>
          </a:p>
          <a:p>
            <a:pPr indent="-330200" lvl="0" marL="457200" rtl="0" algn="l">
              <a:spcBef>
                <a:spcPts val="0"/>
              </a:spcBef>
              <a:spcAft>
                <a:spcPts val="0"/>
              </a:spcAft>
              <a:buSzPts val="1600"/>
              <a:buChar char="❖"/>
            </a:pPr>
            <a:r>
              <a:rPr lang="en-GB" sz="1600"/>
              <a:t>Can be used in conjunction with pre-existing services (Lyft, Uber, Transit, Skip the Dishes, etc.)</a:t>
            </a:r>
            <a:endParaRPr sz="1600"/>
          </a:p>
          <a:p>
            <a:pPr indent="0" lvl="0" marL="0" rtl="0" algn="l">
              <a:spcBef>
                <a:spcPts val="1600"/>
              </a:spcBef>
              <a:spcAft>
                <a:spcPts val="1600"/>
              </a:spcAft>
              <a:buNone/>
            </a:pPr>
            <a:r>
              <a:t/>
            </a:r>
            <a:endParaRPr sz="1600"/>
          </a:p>
        </p:txBody>
      </p:sp>
      <p:pic>
        <p:nvPicPr>
          <p:cNvPr id="79" name="Google Shape;79;p16"/>
          <p:cNvPicPr preferRelativeResize="0"/>
          <p:nvPr/>
        </p:nvPicPr>
        <p:blipFill>
          <a:blip r:embed="rId3">
            <a:alphaModFix/>
          </a:blip>
          <a:stretch>
            <a:fillRect/>
          </a:stretch>
        </p:blipFill>
        <p:spPr>
          <a:xfrm>
            <a:off x="6810300" y="2420050"/>
            <a:ext cx="2333625" cy="2619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Network</a:t>
            </a:r>
            <a:endParaRPr/>
          </a:p>
        </p:txBody>
      </p:sp>
      <p:sp>
        <p:nvSpPr>
          <p:cNvPr id="85" name="Google Shape;8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Combination of bi-directional links between nodes to navigate our decision agent</a:t>
            </a:r>
            <a:endParaRPr sz="1300"/>
          </a:p>
          <a:p>
            <a:pPr indent="0" lvl="0" marL="0" rtl="0" algn="l">
              <a:spcBef>
                <a:spcPts val="1600"/>
              </a:spcBef>
              <a:spcAft>
                <a:spcPts val="0"/>
              </a:spcAft>
              <a:buNone/>
            </a:pPr>
            <a:r>
              <a:rPr lang="en-GB" sz="1300"/>
              <a:t>Decision agent given information about nodes and links between them</a:t>
            </a:r>
            <a:endParaRPr sz="1300"/>
          </a:p>
          <a:p>
            <a:pPr indent="0" lvl="0" marL="0" rtl="0" algn="l">
              <a:spcBef>
                <a:spcPts val="1600"/>
              </a:spcBef>
              <a:spcAft>
                <a:spcPts val="0"/>
              </a:spcAft>
              <a:buNone/>
            </a:pPr>
            <a:r>
              <a:rPr lang="en-GB" sz="1300"/>
              <a:t>Nodes: x and y coords, presence of passenger, destination,  connected nodes, connected links</a:t>
            </a:r>
            <a:endParaRPr sz="1300"/>
          </a:p>
          <a:p>
            <a:pPr indent="0" lvl="0" marL="0" rtl="0" algn="l">
              <a:spcBef>
                <a:spcPts val="1600"/>
              </a:spcBef>
              <a:spcAft>
                <a:spcPts val="0"/>
              </a:spcAft>
              <a:buNone/>
            </a:pPr>
            <a:r>
              <a:rPr lang="en-GB" sz="1300"/>
              <a:t>Links: start node, end node, distance, traffic information (markov chain), accident information (markov chain)</a:t>
            </a:r>
            <a:endParaRPr sz="1300"/>
          </a:p>
          <a:p>
            <a:pPr indent="0" lvl="0" marL="0" rtl="0" algn="l">
              <a:spcBef>
                <a:spcPts val="1600"/>
              </a:spcBef>
              <a:spcAft>
                <a:spcPts val="0"/>
              </a:spcAft>
              <a:buNone/>
            </a:pPr>
            <a:r>
              <a:rPr lang="en-GB" sz="1300"/>
              <a:t>Traffic, accidents, passenger locations, and other dynamic road conditions recalculated every move the agent makes</a:t>
            </a:r>
            <a:endParaRPr sz="1300"/>
          </a:p>
          <a:p>
            <a:pPr indent="0" lvl="0" marL="0" rtl="0" algn="l">
              <a:spcBef>
                <a:spcPts val="1600"/>
              </a:spcBef>
              <a:spcAft>
                <a:spcPts val="1600"/>
              </a:spcAft>
              <a:buNone/>
            </a:pPr>
            <a:r>
              <a:t/>
            </a:r>
            <a:endParaRPr/>
          </a:p>
        </p:txBody>
      </p:sp>
      <p:sp>
        <p:nvSpPr>
          <p:cNvPr id="86" name="Google Shape;86;p17"/>
          <p:cNvSpPr txBox="1"/>
          <p:nvPr>
            <p:ph idx="2" type="body"/>
          </p:nvPr>
        </p:nvSpPr>
        <p:spPr>
          <a:xfrm>
            <a:off x="4832400" y="1152475"/>
            <a:ext cx="3999900" cy="25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 name="Google Shape;87;p17"/>
          <p:cNvPicPr preferRelativeResize="0"/>
          <p:nvPr/>
        </p:nvPicPr>
        <p:blipFill>
          <a:blip r:embed="rId3">
            <a:alphaModFix/>
          </a:blip>
          <a:stretch>
            <a:fillRect/>
          </a:stretch>
        </p:blipFill>
        <p:spPr>
          <a:xfrm>
            <a:off x="4311600" y="1028063"/>
            <a:ext cx="4832400" cy="30873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Decision Agent</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Given starting node in network, and list of destinations to visit in order (passengers pick ups, passenger drop offs, etc.)</a:t>
            </a:r>
            <a:endParaRPr/>
          </a:p>
          <a:p>
            <a:pPr indent="0" lvl="0" marL="0" rtl="0" algn="l">
              <a:spcBef>
                <a:spcPts val="1600"/>
              </a:spcBef>
              <a:spcAft>
                <a:spcPts val="0"/>
              </a:spcAft>
              <a:buNone/>
            </a:pPr>
            <a:r>
              <a:rPr lang="en-GB"/>
              <a:t>Calculates the N Shortest Paths using Yen’s Algorithm</a:t>
            </a:r>
            <a:endParaRPr/>
          </a:p>
          <a:p>
            <a:pPr indent="0" lvl="0" marL="0" rtl="0" algn="l">
              <a:spcBef>
                <a:spcPts val="1600"/>
              </a:spcBef>
              <a:spcAft>
                <a:spcPts val="0"/>
              </a:spcAft>
              <a:buNone/>
            </a:pPr>
            <a:r>
              <a:rPr lang="en-GB"/>
              <a:t>Properties of Agent: current node, current path, current passenger count (can hold up to 6), other possible properties (fuel, cargo space) </a:t>
            </a:r>
            <a:endParaRPr/>
          </a:p>
          <a:p>
            <a:pPr indent="0" lvl="0" marL="0" rtl="0" algn="l">
              <a:spcBef>
                <a:spcPts val="1600"/>
              </a:spcBef>
              <a:spcAft>
                <a:spcPts val="0"/>
              </a:spcAft>
              <a:buNone/>
            </a:pPr>
            <a:r>
              <a:rPr lang="en-GB"/>
              <a:t>Calculates utility of each possible route based on knowledge </a:t>
            </a:r>
            <a:r>
              <a:rPr lang="en-GB"/>
              <a:t>available</a:t>
            </a:r>
            <a:r>
              <a:rPr lang="en-GB"/>
              <a:t> to it from the network’s nodes and links.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Accident</a:t>
            </a:r>
            <a:r>
              <a:rPr lang="en-GB"/>
              <a:t> Utilities</a:t>
            </a:r>
            <a:endParaRPr/>
          </a:p>
          <a:p>
            <a:pPr indent="0" lvl="0" marL="0" rtl="0" algn="l">
              <a:spcBef>
                <a:spcPts val="0"/>
              </a:spcBef>
              <a:spcAft>
                <a:spcPts val="0"/>
              </a:spcAft>
              <a:buNone/>
            </a:pPr>
            <a:r>
              <a:t/>
            </a:r>
            <a:endParaRPr/>
          </a:p>
        </p:txBody>
      </p:sp>
      <p:sp>
        <p:nvSpPr>
          <p:cNvPr id="99" name="Google Shape;99;p19"/>
          <p:cNvSpPr txBox="1"/>
          <p:nvPr>
            <p:ph idx="1" type="body"/>
          </p:nvPr>
        </p:nvSpPr>
        <p:spPr>
          <a:xfrm>
            <a:off x="311700" y="1152475"/>
            <a:ext cx="5206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Accidents were calculated using two state markov chain change of states</a:t>
            </a:r>
            <a:endParaRPr sz="1400"/>
          </a:p>
          <a:p>
            <a:pPr indent="-317500" lvl="0" marL="457200" rtl="0" algn="l">
              <a:spcBef>
                <a:spcPts val="1600"/>
              </a:spcBef>
              <a:spcAft>
                <a:spcPts val="0"/>
              </a:spcAft>
              <a:buSzPts val="1400"/>
              <a:buChar char="❖"/>
            </a:pPr>
            <a:r>
              <a:rPr lang="en-GB" sz="1400"/>
              <a:t>No Accident - &gt; Accident</a:t>
            </a:r>
            <a:endParaRPr sz="1400"/>
          </a:p>
          <a:p>
            <a:pPr indent="-317500" lvl="0" marL="457200" rtl="0" algn="l">
              <a:spcBef>
                <a:spcPts val="0"/>
              </a:spcBef>
              <a:spcAft>
                <a:spcPts val="0"/>
              </a:spcAft>
              <a:buSzPts val="1400"/>
              <a:buChar char="❖"/>
            </a:pPr>
            <a:r>
              <a:rPr lang="en-GB" sz="1400"/>
              <a:t>No Accident - &gt; No Accident</a:t>
            </a:r>
            <a:endParaRPr sz="1400"/>
          </a:p>
          <a:p>
            <a:pPr indent="-317500" lvl="0" marL="457200" rtl="0" algn="l">
              <a:spcBef>
                <a:spcPts val="0"/>
              </a:spcBef>
              <a:spcAft>
                <a:spcPts val="0"/>
              </a:spcAft>
              <a:buSzPts val="1400"/>
              <a:buChar char="❖"/>
            </a:pPr>
            <a:r>
              <a:rPr lang="en-GB" sz="1400"/>
              <a:t>Accident -&gt; Accident</a:t>
            </a:r>
            <a:endParaRPr sz="1400"/>
          </a:p>
          <a:p>
            <a:pPr indent="-317500" lvl="0" marL="457200" rtl="0" algn="l">
              <a:spcBef>
                <a:spcPts val="0"/>
              </a:spcBef>
              <a:spcAft>
                <a:spcPts val="0"/>
              </a:spcAft>
              <a:buSzPts val="1400"/>
              <a:buChar char="❖"/>
            </a:pPr>
            <a:r>
              <a:rPr lang="en-GB" sz="1400"/>
              <a:t>Accident -&gt; No Accident</a:t>
            </a:r>
            <a:endParaRPr sz="1400"/>
          </a:p>
          <a:p>
            <a:pPr indent="0" lvl="0" marL="0" rtl="0" algn="l">
              <a:spcBef>
                <a:spcPts val="1600"/>
              </a:spcBef>
              <a:spcAft>
                <a:spcPts val="0"/>
              </a:spcAft>
              <a:buNone/>
            </a:pPr>
            <a:r>
              <a:rPr lang="en-GB" sz="1400"/>
              <a:t>Each links were given unique probabilities taking into account the part of the city and how busy it is</a:t>
            </a:r>
            <a:endParaRPr sz="1400"/>
          </a:p>
          <a:p>
            <a:pPr indent="0" lvl="0" marL="0" rtl="0" algn="l">
              <a:spcBef>
                <a:spcPts val="1600"/>
              </a:spcBef>
              <a:spcAft>
                <a:spcPts val="1600"/>
              </a:spcAft>
              <a:buNone/>
            </a:pPr>
            <a:r>
              <a:rPr lang="en-GB" sz="1400"/>
              <a:t>The accidents were represented by highlighting the link in blue and putting a large black point in the middle of the link</a:t>
            </a:r>
            <a:endParaRPr sz="1400"/>
          </a:p>
        </p:txBody>
      </p:sp>
      <p:pic>
        <p:nvPicPr>
          <p:cNvPr id="100" name="Google Shape;100;p19"/>
          <p:cNvPicPr preferRelativeResize="0"/>
          <p:nvPr/>
        </p:nvPicPr>
        <p:blipFill>
          <a:blip r:embed="rId3">
            <a:alphaModFix/>
          </a:blip>
          <a:stretch>
            <a:fillRect/>
          </a:stretch>
        </p:blipFill>
        <p:spPr>
          <a:xfrm>
            <a:off x="5454500" y="-5250"/>
            <a:ext cx="3689500" cy="1419275"/>
          </a:xfrm>
          <a:prstGeom prst="rect">
            <a:avLst/>
          </a:prstGeom>
          <a:noFill/>
          <a:ln>
            <a:noFill/>
          </a:ln>
        </p:spPr>
      </p:pic>
      <p:pic>
        <p:nvPicPr>
          <p:cNvPr id="101" name="Google Shape;101;p19"/>
          <p:cNvPicPr preferRelativeResize="0"/>
          <p:nvPr/>
        </p:nvPicPr>
        <p:blipFill>
          <a:blip r:embed="rId4">
            <a:alphaModFix/>
          </a:blip>
          <a:stretch>
            <a:fillRect/>
          </a:stretch>
        </p:blipFill>
        <p:spPr>
          <a:xfrm>
            <a:off x="5662625" y="1585927"/>
            <a:ext cx="3481375" cy="22242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Traffic Utilities</a:t>
            </a:r>
            <a:endParaRPr/>
          </a:p>
        </p:txBody>
      </p:sp>
      <p:sp>
        <p:nvSpPr>
          <p:cNvPr id="107" name="Google Shape;107;p20"/>
          <p:cNvSpPr txBox="1"/>
          <p:nvPr>
            <p:ph idx="1" type="body"/>
          </p:nvPr>
        </p:nvSpPr>
        <p:spPr>
          <a:xfrm>
            <a:off x="311700" y="1152475"/>
            <a:ext cx="5825100" cy="3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Similar to the accident utility, traffic is calculated using a three state markov chain </a:t>
            </a:r>
            <a:endParaRPr sz="1400"/>
          </a:p>
          <a:p>
            <a:pPr indent="-317500" lvl="0" marL="457200" rtl="0" algn="l">
              <a:spcBef>
                <a:spcPts val="1600"/>
              </a:spcBef>
              <a:spcAft>
                <a:spcPts val="0"/>
              </a:spcAft>
              <a:buSzPts val="1400"/>
              <a:buChar char="❖"/>
            </a:pPr>
            <a:r>
              <a:rPr lang="en-GB" sz="1400"/>
              <a:t>Low Traffic - &gt; Low Traffic</a:t>
            </a:r>
            <a:endParaRPr sz="1400"/>
          </a:p>
          <a:p>
            <a:pPr indent="-317500" lvl="0" marL="457200" rtl="0" algn="l">
              <a:spcBef>
                <a:spcPts val="0"/>
              </a:spcBef>
              <a:spcAft>
                <a:spcPts val="0"/>
              </a:spcAft>
              <a:buSzPts val="1400"/>
              <a:buChar char="❖"/>
            </a:pPr>
            <a:r>
              <a:rPr lang="en-GB" sz="1400"/>
              <a:t>Low Traffic -&gt; Medium Traffic</a:t>
            </a:r>
            <a:endParaRPr sz="1400"/>
          </a:p>
          <a:p>
            <a:pPr indent="-317500" lvl="0" marL="457200" rtl="0" algn="l">
              <a:spcBef>
                <a:spcPts val="0"/>
              </a:spcBef>
              <a:spcAft>
                <a:spcPts val="0"/>
              </a:spcAft>
              <a:buSzPts val="1400"/>
              <a:buChar char="❖"/>
            </a:pPr>
            <a:r>
              <a:rPr lang="en-GB" sz="1400"/>
              <a:t>Low Traffic -&gt; High Traffic</a:t>
            </a:r>
            <a:endParaRPr sz="1400"/>
          </a:p>
          <a:p>
            <a:pPr indent="0" lvl="0" marL="0" rtl="0" algn="l">
              <a:spcBef>
                <a:spcPts val="1600"/>
              </a:spcBef>
              <a:spcAft>
                <a:spcPts val="0"/>
              </a:spcAft>
              <a:buNone/>
            </a:pPr>
            <a:r>
              <a:rPr lang="en-GB" sz="1400"/>
              <a:t>Realistic traffic conditions were taken into account for our markov probability</a:t>
            </a:r>
            <a:endParaRPr sz="1400"/>
          </a:p>
          <a:p>
            <a:pPr indent="0" lvl="0" marL="0" rtl="0" algn="l">
              <a:spcBef>
                <a:spcPts val="1600"/>
              </a:spcBef>
              <a:spcAft>
                <a:spcPts val="0"/>
              </a:spcAft>
              <a:buNone/>
            </a:pPr>
            <a:r>
              <a:rPr lang="en-GB" sz="1400"/>
              <a:t>The traffic conditions were highlighted with their respective colors:</a:t>
            </a:r>
            <a:endParaRPr sz="1400"/>
          </a:p>
          <a:p>
            <a:pPr indent="-317500" lvl="0" marL="457200" rtl="0" algn="l">
              <a:spcBef>
                <a:spcPts val="1600"/>
              </a:spcBef>
              <a:spcAft>
                <a:spcPts val="0"/>
              </a:spcAft>
              <a:buSzPts val="1400"/>
              <a:buChar char="❖"/>
            </a:pPr>
            <a:r>
              <a:rPr lang="en-GB" sz="1400"/>
              <a:t>Low Traffic: Green (10)	[default distance]</a:t>
            </a:r>
            <a:endParaRPr sz="1400"/>
          </a:p>
          <a:p>
            <a:pPr indent="-317500" lvl="0" marL="457200" rtl="0" algn="l">
              <a:spcBef>
                <a:spcPts val="0"/>
              </a:spcBef>
              <a:spcAft>
                <a:spcPts val="0"/>
              </a:spcAft>
              <a:buSzPts val="1400"/>
              <a:buChar char="❖"/>
            </a:pPr>
            <a:r>
              <a:rPr lang="en-GB" sz="1400"/>
              <a:t>Medium Traffic: Orange (30)</a:t>
            </a:r>
            <a:endParaRPr sz="1400"/>
          </a:p>
          <a:p>
            <a:pPr indent="-317500" lvl="0" marL="457200" rtl="0" algn="l">
              <a:spcBef>
                <a:spcPts val="0"/>
              </a:spcBef>
              <a:spcAft>
                <a:spcPts val="0"/>
              </a:spcAft>
              <a:buSzPts val="1400"/>
              <a:buChar char="❖"/>
            </a:pPr>
            <a:r>
              <a:rPr lang="en-GB" sz="1400"/>
              <a:t>High Traffic: Red (60)</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8" name="Google Shape;108;p20"/>
          <p:cNvPicPr preferRelativeResize="0"/>
          <p:nvPr/>
        </p:nvPicPr>
        <p:blipFill>
          <a:blip r:embed="rId3">
            <a:alphaModFix/>
          </a:blip>
          <a:stretch>
            <a:fillRect/>
          </a:stretch>
        </p:blipFill>
        <p:spPr>
          <a:xfrm>
            <a:off x="6136725" y="-1"/>
            <a:ext cx="3007275" cy="2263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Yen’s Algorithm</a:t>
            </a:r>
            <a:endParaRPr/>
          </a:p>
        </p:txBody>
      </p:sp>
      <p:sp>
        <p:nvSpPr>
          <p:cNvPr id="114" name="Google Shape;114;p21"/>
          <p:cNvSpPr txBox="1"/>
          <p:nvPr>
            <p:ph idx="1" type="body"/>
          </p:nvPr>
        </p:nvSpPr>
        <p:spPr>
          <a:xfrm>
            <a:off x="311700" y="1152475"/>
            <a:ext cx="395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Yen’s Algorithm is a way of finding the N number of shortest loopless paths in a nodal network</a:t>
            </a:r>
            <a:endParaRPr/>
          </a:p>
          <a:p>
            <a:pPr indent="0" lvl="0" marL="0" rtl="0" algn="l">
              <a:spcBef>
                <a:spcPts val="1600"/>
              </a:spcBef>
              <a:spcAft>
                <a:spcPts val="0"/>
              </a:spcAft>
              <a:buNone/>
            </a:pPr>
            <a:r>
              <a:rPr lang="en-GB"/>
              <a:t>The function repeatedly finds the shortest paths using </a:t>
            </a:r>
            <a:r>
              <a:rPr lang="en-GB"/>
              <a:t>Dijkstra's</a:t>
            </a:r>
            <a:r>
              <a:rPr lang="en-GB"/>
              <a:t> algorithm but removing links from the shortest path to find the next  shortest path</a:t>
            </a:r>
            <a:endParaRPr/>
          </a:p>
          <a:p>
            <a:pPr indent="0" lvl="0" marL="0" rtl="0" algn="l">
              <a:spcBef>
                <a:spcPts val="1600"/>
              </a:spcBef>
              <a:spcAft>
                <a:spcPts val="1600"/>
              </a:spcAft>
              <a:buNone/>
            </a:pPr>
            <a:r>
              <a:t/>
            </a:r>
            <a:endParaRPr/>
          </a:p>
        </p:txBody>
      </p:sp>
      <p:pic>
        <p:nvPicPr>
          <p:cNvPr id="115" name="Google Shape;115;p21"/>
          <p:cNvPicPr preferRelativeResize="0"/>
          <p:nvPr/>
        </p:nvPicPr>
        <p:blipFill>
          <a:blip r:embed="rId3">
            <a:alphaModFix/>
          </a:blip>
          <a:stretch>
            <a:fillRect/>
          </a:stretch>
        </p:blipFill>
        <p:spPr>
          <a:xfrm>
            <a:off x="4431172" y="2694350"/>
            <a:ext cx="4712825" cy="2337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